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9" r:id="rId2"/>
    <p:sldId id="258" r:id="rId3"/>
    <p:sldId id="260" r:id="rId4"/>
    <p:sldId id="261" r:id="rId5"/>
    <p:sldId id="262" r:id="rId6"/>
  </p:sldIdLst>
  <p:sldSz cx="24123650" cy="15230475"/>
  <p:notesSz cx="7102475" cy="10234613"/>
  <p:defaultTextStyle>
    <a:defPPr>
      <a:defRPr lang="nl-NL"/>
    </a:defPPr>
    <a:lvl1pPr marL="0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124392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2248784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3373176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4497568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5621960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6746352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7870744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8995136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97">
          <p15:clr>
            <a:srgbClr val="A4A3A4"/>
          </p15:clr>
        </p15:guide>
        <p15:guide id="2" pos="75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996" y="90"/>
      </p:cViewPr>
      <p:guideLst>
        <p:guide orient="horz" pos="4797"/>
        <p:guide pos="75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5079774-54AB-4D07-9AC4-5E1BC8299E9B}" type="datetimeFigureOut">
              <a:rPr lang="nl-NL" smtClean="0"/>
              <a:t>21-1-2019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279525"/>
            <a:ext cx="54705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E688751-7656-476F-9EED-F882CB92944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54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88751-7656-476F-9EED-F882CB92944D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404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agina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5114908"/>
            <a:ext cx="12501574" cy="25717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tel 5"/>
          <p:cNvSpPr>
            <a:spLocks noGrp="1"/>
          </p:cNvSpPr>
          <p:nvPr>
            <p:ph type="title" hasCustomPrompt="1"/>
          </p:nvPr>
        </p:nvSpPr>
        <p:spPr>
          <a:xfrm>
            <a:off x="7296400" y="8216798"/>
            <a:ext cx="12480729" cy="5827859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Plaats hier uw tekst.</a:t>
            </a:r>
            <a:endParaRPr lang="nl-NL" dirty="0"/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2" name="AutoShape 2" descr="imap://pmoerker@imap.xs4all.nl:143/fetch%3EUID%3E/INBOX%3E29602?part=1.2&amp;filename=image002.jpg"/>
          <p:cNvSpPr>
            <a:spLocks noChangeAspect="1" noChangeArrowheads="1"/>
          </p:cNvSpPr>
          <p:nvPr userDrawn="1"/>
        </p:nvSpPr>
        <p:spPr bwMode="auto">
          <a:xfrm>
            <a:off x="155575" y="-525463"/>
            <a:ext cx="199072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AutoShape 4" descr="imap://pmoerker@imap.xs4all.nl:143/fetch%3EUID%3E/INBOX%3E29602?part=1.2&amp;filename=image002.jpg"/>
          <p:cNvSpPr>
            <a:spLocks noChangeAspect="1" noChangeArrowheads="1"/>
          </p:cNvSpPr>
          <p:nvPr userDrawn="1"/>
        </p:nvSpPr>
        <p:spPr bwMode="auto">
          <a:xfrm>
            <a:off x="307975" y="-373063"/>
            <a:ext cx="199072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966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9661" y="3686175"/>
            <a:ext cx="10429879" cy="10287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tekst.</a:t>
            </a:r>
            <a:endParaRPr lang="nl-NL" dirty="0"/>
          </a:p>
        </p:txBody>
      </p:sp>
      <p:sp>
        <p:nvSpPr>
          <p:cNvPr id="5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17491166" y="3686147"/>
            <a:ext cx="5643549" cy="102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 of een grafiek te plaatsen.</a:t>
            </a:r>
            <a:endParaRPr lang="nl-NL" dirty="0"/>
          </a:p>
        </p:txBody>
      </p:sp>
      <p:sp>
        <p:nvSpPr>
          <p:cNvPr id="6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7" hasCustomPrompt="1"/>
          </p:nvPr>
        </p:nvSpPr>
        <p:spPr>
          <a:xfrm>
            <a:off x="1060373" y="2328906"/>
            <a:ext cx="16930688" cy="11501437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afbeelding, grafiek of een ander media document te plaatsen.</a:t>
            </a:r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4" name="Tijdelijke aanduiding voor inhoud 4"/>
          <p:cNvSpPr>
            <a:spLocks noGrp="1"/>
          </p:cNvSpPr>
          <p:nvPr>
            <p:ph sz="quarter" idx="17" hasCustomPrompt="1"/>
          </p:nvPr>
        </p:nvSpPr>
        <p:spPr>
          <a:xfrm>
            <a:off x="1060373" y="2328906"/>
            <a:ext cx="16930688" cy="10358429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afbeelding, grafiek of een ander media document te plaatsen.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1060450" y="13187363"/>
            <a:ext cx="16930688" cy="1214437"/>
          </a:xfrm>
          <a:prstGeom prst="rect">
            <a:avLst/>
          </a:prstGeom>
        </p:spPr>
        <p:txBody>
          <a:bodyPr/>
          <a:lstStyle>
            <a:lvl2pPr marL="0">
              <a:buFontTx/>
              <a:buNone/>
              <a:defRPr sz="2800" baseline="0">
                <a:solidFill>
                  <a:srgbClr val="002F5F"/>
                </a:solidFill>
              </a:defRPr>
            </a:lvl2pPr>
          </a:lstStyle>
          <a:p>
            <a:pPr lvl="1"/>
            <a:r>
              <a:rPr lang="nl-NL" dirty="0" smtClean="0"/>
              <a:t>Plaats hier uw bijschrift</a:t>
            </a:r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agina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206182" y="14116395"/>
            <a:ext cx="5628852" cy="810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BF67D-C3DA-4650-9D9E-CAC97F4A287C}" type="datetimeFigureOut">
              <a:rPr lang="nl-NL"/>
              <a:pPr>
                <a:defRPr/>
              </a:pPr>
              <a:t>21-1-2019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8242247" y="14116395"/>
            <a:ext cx="7639156" cy="810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7288616" y="14116395"/>
            <a:ext cx="5628852" cy="810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25FC12-92B3-4C76-8637-EF6508E72E3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5401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agina 1 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4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7275480" y="7686675"/>
            <a:ext cx="12501650" cy="6286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 of een grafiek te plaatsen.</a:t>
            </a:r>
            <a:endParaRPr lang="nl-NL" dirty="0"/>
          </a:p>
        </p:txBody>
      </p:sp>
      <p:sp>
        <p:nvSpPr>
          <p:cNvPr id="5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5114908"/>
            <a:ext cx="12501574" cy="25717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4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6257915"/>
            <a:ext cx="12644450" cy="5643602"/>
          </a:xfrm>
          <a:prstGeom prst="rect">
            <a:avLst/>
          </a:prstGeom>
        </p:spPr>
        <p:txBody>
          <a:bodyPr/>
          <a:lstStyle>
            <a:lvl1pPr marL="1143000" indent="-1143000">
              <a:buFont typeface="+mj-lt"/>
              <a:buAutoNum type="arabicPeriod"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4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6257915"/>
            <a:ext cx="12644450" cy="5643602"/>
          </a:xfrm>
          <a:prstGeom prst="rect">
            <a:avLst/>
          </a:prstGeom>
        </p:spPr>
        <p:txBody>
          <a:bodyPr/>
          <a:lstStyle>
            <a:lvl1pPr marL="1143000" indent="-1143000">
              <a:buFont typeface="+mj-lt"/>
              <a:buAutoNum type="arabicPeriod" startAt="2"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4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6257915"/>
            <a:ext cx="12644450" cy="5643602"/>
          </a:xfrm>
          <a:prstGeom prst="rect">
            <a:avLst/>
          </a:prstGeom>
        </p:spPr>
        <p:txBody>
          <a:bodyPr/>
          <a:lstStyle>
            <a:lvl1pPr marL="1143000" indent="-1143000">
              <a:buFont typeface="+mj-lt"/>
              <a:buAutoNum type="arabicPeriod" startAt="3"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4619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846192" y="3686175"/>
            <a:ext cx="9144064" cy="10287000"/>
          </a:xfrm>
          <a:prstGeom prst="rect">
            <a:avLst/>
          </a:prstGeom>
        </p:spPr>
        <p:txBody>
          <a:bodyPr/>
          <a:lstStyle>
            <a:lvl1pPr marL="542925" marR="0" indent="-542925" algn="l" defTabSz="224867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2F5F"/>
              </a:buClr>
              <a:buSzPct val="125000"/>
              <a:buFont typeface="Tahoma" pitchFamily="34" charset="0"/>
              <a:buChar char="•"/>
              <a:tabLst/>
              <a:defRPr sz="3200" b="1">
                <a:solidFill>
                  <a:schemeClr val="tx1"/>
                </a:solidFill>
              </a:defRPr>
            </a:lvl1pPr>
            <a:lvl2pPr marL="1606550" indent="-482600">
              <a:buSzPct val="150000"/>
              <a:buFont typeface="Arial" pitchFamily="34" charset="0"/>
              <a:buChar char="•"/>
              <a:defRPr sz="32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nl-NL" dirty="0" smtClean="0"/>
              <a:t>Plaats hier uw tekst.</a:t>
            </a:r>
          </a:p>
          <a:p>
            <a:pPr marL="1606550" marR="0" lvl="1" indent="-542925" algn="l" defTabSz="2248676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2F5F"/>
              </a:buClr>
              <a:buSzPct val="125000"/>
              <a:buFont typeface="Tahoma" pitchFamily="34" charset="0"/>
              <a:buChar char="•"/>
              <a:tabLst/>
              <a:defRPr/>
            </a:pPr>
            <a:r>
              <a:rPr lang="nl-NL" dirty="0" smtClean="0"/>
              <a:t>Plaats hier uw tekst.</a:t>
            </a:r>
          </a:p>
          <a:p>
            <a:pPr lvl="0"/>
            <a:endParaRPr lang="nl-NL" dirty="0" smtClean="0"/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11561763" y="3686175"/>
            <a:ext cx="8001000" cy="10287000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 of een grafiek te plaatsen.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4619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846191" y="3686175"/>
            <a:ext cx="17002125" cy="10287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tekst.</a:t>
            </a:r>
            <a:endParaRPr lang="nl-NL" dirty="0"/>
          </a:p>
        </p:txBody>
      </p:sp>
      <p:sp>
        <p:nvSpPr>
          <p:cNvPr id="7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4619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846191" y="3686175"/>
            <a:ext cx="10429879" cy="10287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tekst.</a:t>
            </a:r>
            <a:endParaRPr lang="nl-NL" dirty="0"/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13204825" y="6900857"/>
            <a:ext cx="7572375" cy="70723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 of een grafiek te plaatsen.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9780" y="1685926"/>
            <a:ext cx="15430489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9780" y="3686175"/>
            <a:ext cx="15430489" cy="10287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tekst.</a:t>
            </a:r>
            <a:endParaRPr lang="nl-NL" dirty="0"/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8"/>
          <p:cNvSpPr txBox="1">
            <a:spLocks/>
          </p:cNvSpPr>
          <p:nvPr/>
        </p:nvSpPr>
        <p:spPr>
          <a:xfrm>
            <a:off x="18470537" y="14744029"/>
            <a:ext cx="4320480" cy="432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486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Koninklijk Instituut Van Ingenieurs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75" r:id="rId3"/>
    <p:sldLayoutId id="2147483676" r:id="rId4"/>
    <p:sldLayoutId id="2147483677" r:id="rId5"/>
    <p:sldLayoutId id="2147483672" r:id="rId6"/>
    <p:sldLayoutId id="2147483664" r:id="rId7"/>
    <p:sldLayoutId id="2147483665" r:id="rId8"/>
    <p:sldLayoutId id="2147483666" r:id="rId9"/>
    <p:sldLayoutId id="2147483667" r:id="rId10"/>
    <p:sldLayoutId id="2147483673" r:id="rId11"/>
    <p:sldLayoutId id="2147483674" r:id="rId12"/>
    <p:sldLayoutId id="2147483678" r:id="rId13"/>
    <p:sldLayoutId id="2147483679" r:id="rId14"/>
  </p:sldLayoutIdLst>
  <p:hf hdr="0" dt="0"/>
  <p:txStyles>
    <p:titleStyle>
      <a:lvl1pPr algn="ctr" defTabSz="2248676" rtl="0" eaLnBrk="1" latinLnBrk="0" hangingPunct="1">
        <a:spcBef>
          <a:spcPct val="0"/>
        </a:spcBef>
        <a:buNone/>
        <a:defRPr sz="1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3252" indent="-843252" algn="l" defTabSz="22486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1pPr>
      <a:lvl2pPr marL="1827048" indent="-702711" algn="l" defTabSz="2248676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2810842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3935180" indent="-562169" algn="l" defTabSz="2248676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59518" indent="-562169" algn="l" defTabSz="2248676" rtl="0" eaLnBrk="1" latinLnBrk="0" hangingPunct="1">
        <a:spcBef>
          <a:spcPct val="20000"/>
        </a:spcBef>
        <a:buFont typeface="Arial" pitchFamily="34" charset="0"/>
        <a:buChar char="»"/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83856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308194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432529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556867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124338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248676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373011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497349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21687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746025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870363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994698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jdelijke aanduiding voor tekst 1048585"/>
          <p:cNvSpPr>
            <a:spLocks noGrp="1"/>
          </p:cNvSpPr>
          <p:nvPr>
            <p:ph type="body" sz="quarter" idx="16" hasCustomPrompt="1"/>
          </p:nvPr>
        </p:nvSpPr>
        <p:spPr/>
        <p:txBody>
          <a:bodyPr/>
          <a:lstStyle/>
          <a:p>
            <a:r>
              <a:rPr lang="nl-NL" dirty="0" smtClean="0"/>
              <a:t>KIVI – EL </a:t>
            </a:r>
            <a:r>
              <a:rPr lang="nl-NL" dirty="0"/>
              <a:t>KIVI-EL – Lezingen op nieuwjaarsbijeenkomst 22-01-</a:t>
            </a:r>
            <a:r>
              <a:rPr lang="en-US" dirty="0"/>
              <a:t>2019 </a:t>
            </a:r>
            <a:endParaRPr lang="nl-NL" dirty="0"/>
          </a:p>
          <a:p>
            <a:endParaRPr lang="nl-NL" dirty="0"/>
          </a:p>
        </p:txBody>
      </p:sp>
      <p:sp>
        <p:nvSpPr>
          <p:cNvPr id="1048588" name="Tijdelijke aanduiding voor tekst 1048587"/>
          <p:cNvSpPr>
            <a:spLocks noGrp="1"/>
          </p:cNvSpPr>
          <p:nvPr>
            <p:ph type="body" sz="quarter" idx="13" hasCustomPrompt="1"/>
          </p:nvPr>
        </p:nvSpPr>
        <p:spPr>
          <a:xfrm>
            <a:off x="5689602" y="4656098"/>
            <a:ext cx="18434048" cy="2879751"/>
          </a:xfrm>
        </p:spPr>
        <p:txBody>
          <a:bodyPr/>
          <a:lstStyle/>
          <a:p>
            <a:pPr algn="ctr"/>
            <a:r>
              <a:rPr lang="nl-NL" sz="8000" dirty="0"/>
              <a:t>Koninklijk Instituut Van Ingenieurs</a:t>
            </a:r>
          </a:p>
          <a:p>
            <a:pPr algn="ctr"/>
            <a:r>
              <a:rPr lang="nl-NL" sz="6600" dirty="0" smtClean="0"/>
              <a:t>Royal Netherlands Engineering Society</a:t>
            </a:r>
            <a:endParaRPr lang="nl-NL" sz="6600" dirty="0"/>
          </a:p>
        </p:txBody>
      </p:sp>
      <p:sp>
        <p:nvSpPr>
          <p:cNvPr id="4" name="Tekstvak 3"/>
          <p:cNvSpPr txBox="1"/>
          <p:nvPr/>
        </p:nvSpPr>
        <p:spPr>
          <a:xfrm>
            <a:off x="5413154" y="7975277"/>
            <a:ext cx="161537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 smtClean="0"/>
              <a:t>Afdeling Elektrotechniek / Electrical Engineering</a:t>
            </a:r>
            <a:endParaRPr lang="nl-NL" sz="4800" dirty="0" smtClean="0"/>
          </a:p>
          <a:p>
            <a:pPr algn="ctr"/>
            <a:r>
              <a:rPr lang="nl-NL" sz="6000" dirty="0" smtClean="0"/>
              <a:t>Nieuwjaarsbijeenkomst</a:t>
            </a:r>
            <a:endParaRPr lang="nl-NL" sz="6000" dirty="0"/>
          </a:p>
          <a:p>
            <a:pPr algn="ctr"/>
            <a:r>
              <a:rPr lang="nl-NL" sz="6000" dirty="0"/>
              <a:t>met lezingen </a:t>
            </a:r>
            <a:endParaRPr lang="nl-NL" sz="6000" dirty="0" smtClean="0"/>
          </a:p>
          <a:p>
            <a:pPr algn="ctr"/>
            <a:r>
              <a:rPr lang="nl-NL" sz="6000" dirty="0" smtClean="0"/>
              <a:t>Verhogen energie-efficiency </a:t>
            </a:r>
            <a:r>
              <a:rPr lang="nl-NL" sz="6000" dirty="0"/>
              <a:t>van energieopslag</a:t>
            </a:r>
          </a:p>
          <a:p>
            <a:pPr algn="ctr"/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22 januari 2019 </a:t>
            </a:r>
            <a:r>
              <a:rPr lang="nl-NL" dirty="0"/>
              <a:t>| </a:t>
            </a:r>
            <a:r>
              <a:rPr lang="nl-NL" dirty="0" smtClean="0"/>
              <a:t>17:00 u. </a:t>
            </a:r>
            <a:r>
              <a:rPr lang="nl-NL" dirty="0"/>
              <a:t>- </a:t>
            </a:r>
            <a:r>
              <a:rPr lang="nl-NL" dirty="0" smtClean="0"/>
              <a:t>20:45 u.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8101385" y="13754628"/>
            <a:ext cx="1130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 Het </a:t>
            </a:r>
            <a:r>
              <a:rPr lang="nl-NL" sz="3200" dirty="0" smtClean="0"/>
              <a:t>Stadskasteel </a:t>
            </a:r>
            <a:r>
              <a:rPr lang="nl-NL" sz="3200" dirty="0" smtClean="0"/>
              <a:t>Oudaen, Oudegracht 99, 2511 AE Utrecht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65458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861"/>
    </mc:Choice>
    <mc:Fallback>
      <p:transition spd="slow" advTm="4486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188617" y="2286645"/>
            <a:ext cx="17497944" cy="1800200"/>
          </a:xfrm>
        </p:spPr>
        <p:txBody>
          <a:bodyPr/>
          <a:lstStyle/>
          <a:p>
            <a:pPr algn="ctr"/>
            <a:r>
              <a:rPr lang="nl-NL" sz="5400" dirty="0" smtClean="0"/>
              <a:t>KIVI-Elektrotechniek met </a:t>
            </a:r>
            <a:r>
              <a:rPr lang="nl-NL" sz="5400" dirty="0"/>
              <a:t>lezingen </a:t>
            </a:r>
          </a:p>
          <a:p>
            <a:pPr algn="ctr"/>
            <a:r>
              <a:rPr lang="nl-NL" sz="5400" dirty="0" smtClean="0"/>
              <a:t>“Verhogen </a:t>
            </a:r>
            <a:r>
              <a:rPr lang="nl-NL" sz="5400" dirty="0"/>
              <a:t>energie-efficiency van </a:t>
            </a:r>
            <a:r>
              <a:rPr lang="nl-NL" sz="5400" dirty="0" smtClean="0"/>
              <a:t>energieopslag”</a:t>
            </a:r>
            <a:endParaRPr lang="nl-NL" sz="5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smtClean="0"/>
              <a:t>Programma KIVI-EL – Lezingen op nieuwjaarsbijeenkomst </a:t>
            </a:r>
            <a:r>
              <a:rPr lang="nl-NL" dirty="0" err="1" smtClean="0"/>
              <a:t>dd</a:t>
            </a:r>
            <a:r>
              <a:rPr lang="nl-NL" dirty="0" smtClean="0"/>
              <a:t> 22-01-</a:t>
            </a:r>
            <a:r>
              <a:rPr lang="en-US" dirty="0" smtClean="0"/>
              <a:t>2019 </a:t>
            </a:r>
            <a:endParaRPr lang="nl-NL" dirty="0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AutoShape 18" descr="resource://skype_ff_extension-at-jetpack/skype_ff_extension/data/call_skype_logo.png"/>
          <p:cNvSpPr>
            <a:spLocks noChangeAspect="1" noChangeArrowheads="1"/>
          </p:cNvSpPr>
          <p:nvPr/>
        </p:nvSpPr>
        <p:spPr bwMode="auto">
          <a:xfrm>
            <a:off x="155575" y="-295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4" name="AutoShape 19" descr="resource://skype_ff_extension-at-jetpack/skype_ff_extension/data/call_skype_logo.png"/>
          <p:cNvSpPr>
            <a:spLocks noChangeAspect="1" noChangeArrowheads="1"/>
          </p:cNvSpPr>
          <p:nvPr/>
        </p:nvSpPr>
        <p:spPr bwMode="auto">
          <a:xfrm>
            <a:off x="155575" y="268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5" name="AutoShape 20" descr="resource://skype_ff_extension-at-jetpack/skype_ff_extension/data/call_skype_logo.png"/>
          <p:cNvSpPr>
            <a:spLocks noChangeAspect="1" noChangeArrowheads="1"/>
          </p:cNvSpPr>
          <p:nvPr/>
        </p:nvSpPr>
        <p:spPr bwMode="auto">
          <a:xfrm>
            <a:off x="155575" y="557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14936"/>
              </p:ext>
            </p:extLst>
          </p:nvPr>
        </p:nvGraphicFramePr>
        <p:xfrm>
          <a:off x="460375" y="5105401"/>
          <a:ext cx="20699707" cy="7970573"/>
        </p:xfrm>
        <a:graphic>
          <a:graphicData uri="http://schemas.openxmlformats.org/drawingml/2006/table">
            <a:tbl>
              <a:tblPr/>
              <a:tblGrid>
                <a:gridCol w="5258838"/>
                <a:gridCol w="15440869"/>
              </a:tblGrid>
              <a:tr h="762930">
                <a:tc>
                  <a:txBody>
                    <a:bodyPr/>
                    <a:lstStyle/>
                    <a:p>
                      <a:r>
                        <a:rPr lang="nl-NL" sz="4400" dirty="0" smtClean="0"/>
                        <a:t>17:00 u. </a:t>
                      </a:r>
                      <a:r>
                        <a:rPr lang="nl-NL" sz="4400" dirty="0"/>
                        <a:t> -  </a:t>
                      </a:r>
                      <a:r>
                        <a:rPr lang="nl-NL" sz="4400" dirty="0" smtClean="0"/>
                        <a:t>17:30 u. </a:t>
                      </a:r>
                      <a:endParaRPr lang="nl-NL" sz="4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4400" dirty="0"/>
                        <a:t>Ontvangst met een hapje en een drankje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0729">
                <a:tc>
                  <a:txBody>
                    <a:bodyPr/>
                    <a:lstStyle/>
                    <a:p>
                      <a:r>
                        <a:rPr lang="nl-NL" sz="4400" dirty="0"/>
                        <a:t>17:30 </a:t>
                      </a:r>
                      <a:r>
                        <a:rPr lang="nl-NL" sz="4400" dirty="0" smtClean="0"/>
                        <a:t>u.</a:t>
                      </a:r>
                      <a:r>
                        <a:rPr lang="nl-NL" sz="4400" dirty="0"/>
                        <a:t> -  17:45 </a:t>
                      </a:r>
                      <a:r>
                        <a:rPr lang="nl-NL" sz="4400" dirty="0" smtClean="0"/>
                        <a:t>u. </a:t>
                      </a:r>
                      <a:endParaRPr lang="nl-NL" sz="4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4400" dirty="0"/>
                        <a:t>Welkom door ing. Richard van Heijningen Key Account Manager Philips Research, </a:t>
                      </a:r>
                      <a:r>
                        <a:rPr lang="nl-NL" sz="4400" dirty="0" smtClean="0"/>
                        <a:t>Vz. </a:t>
                      </a:r>
                      <a:r>
                        <a:rPr lang="nl-NL" sz="4400" dirty="0"/>
                        <a:t>KIVI </a:t>
                      </a:r>
                      <a:r>
                        <a:rPr lang="nl-NL" sz="4400" dirty="0" err="1" smtClean="0"/>
                        <a:t>Elektrotechiek</a:t>
                      </a:r>
                      <a:endParaRPr lang="nl-NL" sz="4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0729">
                <a:tc>
                  <a:txBody>
                    <a:bodyPr/>
                    <a:lstStyle/>
                    <a:p>
                      <a:r>
                        <a:rPr lang="nl-NL" sz="4400" dirty="0"/>
                        <a:t>17:45 </a:t>
                      </a:r>
                      <a:r>
                        <a:rPr lang="nl-NL" sz="4400" dirty="0" smtClean="0"/>
                        <a:t>u.</a:t>
                      </a:r>
                      <a:r>
                        <a:rPr lang="nl-NL" sz="4400" dirty="0"/>
                        <a:t> -  18:30 </a:t>
                      </a:r>
                      <a:r>
                        <a:rPr lang="nl-NL" sz="4400" dirty="0" smtClean="0"/>
                        <a:t>u. </a:t>
                      </a:r>
                      <a:endParaRPr lang="nl-NL" sz="4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4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4400" dirty="0"/>
                        <a:t>Lezing: Onderzoek naar de mogelijkheden van </a:t>
                      </a:r>
                      <a:r>
                        <a:rPr lang="nl-NL" sz="4400" dirty="0" err="1"/>
                        <a:t>Concentrated</a:t>
                      </a:r>
                      <a:r>
                        <a:rPr lang="nl-NL" sz="4400" dirty="0"/>
                        <a:t> Solar </a:t>
                      </a:r>
                      <a:r>
                        <a:rPr lang="nl-NL" sz="4400" dirty="0" smtClean="0"/>
                        <a:t>Power (CSP) </a:t>
                      </a:r>
                      <a:r>
                        <a:rPr lang="nl-NL" sz="4400" dirty="0"/>
                        <a:t>in </a:t>
                      </a:r>
                      <a:r>
                        <a:rPr lang="nl-NL" sz="4400" dirty="0" smtClean="0"/>
                        <a:t>NL haalbaar? door </a:t>
                      </a:r>
                      <a:r>
                        <a:rPr lang="nl-NL" sz="4400" dirty="0" err="1" smtClean="0"/>
                        <a:t>Dang</a:t>
                      </a:r>
                      <a:r>
                        <a:rPr lang="nl-NL" sz="4400" dirty="0" smtClean="0"/>
                        <a:t> </a:t>
                      </a:r>
                      <a:r>
                        <a:rPr lang="nl-NL" b="0" dirty="0" smtClean="0"/>
                        <a:t>Nguyens 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2930">
                <a:tc>
                  <a:txBody>
                    <a:bodyPr/>
                    <a:lstStyle/>
                    <a:p>
                      <a:r>
                        <a:rPr lang="nl-NL" sz="4400" dirty="0"/>
                        <a:t>18:30 </a:t>
                      </a:r>
                      <a:r>
                        <a:rPr lang="nl-NL" sz="4400" dirty="0" smtClean="0"/>
                        <a:t>u.</a:t>
                      </a:r>
                      <a:r>
                        <a:rPr lang="nl-NL" sz="4400" dirty="0"/>
                        <a:t> -  19:15 </a:t>
                      </a:r>
                      <a:r>
                        <a:rPr lang="nl-NL" sz="4400" dirty="0" smtClean="0"/>
                        <a:t>u. </a:t>
                      </a:r>
                      <a:endParaRPr lang="nl-NL" sz="4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4400"/>
                        <a:t>Pauze met vergader-diner maaltijd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0729">
                <a:tc>
                  <a:txBody>
                    <a:bodyPr/>
                    <a:lstStyle/>
                    <a:p>
                      <a:r>
                        <a:rPr lang="nl-NL" sz="4400" dirty="0"/>
                        <a:t>19:15 </a:t>
                      </a:r>
                      <a:r>
                        <a:rPr lang="nl-NL" sz="4400" dirty="0" smtClean="0"/>
                        <a:t>u.</a:t>
                      </a:r>
                      <a:r>
                        <a:rPr lang="nl-NL" sz="4400" dirty="0"/>
                        <a:t> -  20:00 </a:t>
                      </a:r>
                      <a:r>
                        <a:rPr lang="nl-NL" sz="4400" dirty="0" smtClean="0"/>
                        <a:t>u. </a:t>
                      </a:r>
                      <a:endParaRPr lang="nl-NL" sz="4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4400" dirty="0"/>
                        <a:t>Lezing: Blue </a:t>
                      </a:r>
                      <a:r>
                        <a:rPr lang="nl-NL" sz="4400" dirty="0" err="1"/>
                        <a:t>Battery</a:t>
                      </a:r>
                      <a:r>
                        <a:rPr lang="nl-NL" sz="4400" dirty="0"/>
                        <a:t> for Green Energy = underground </a:t>
                      </a:r>
                      <a:r>
                        <a:rPr lang="nl-NL" sz="4400" dirty="0" err="1"/>
                        <a:t>pumped</a:t>
                      </a:r>
                      <a:r>
                        <a:rPr lang="nl-NL" sz="4400" dirty="0"/>
                        <a:t> </a:t>
                      </a:r>
                      <a:r>
                        <a:rPr lang="nl-NL" sz="4400" dirty="0" err="1"/>
                        <a:t>hydro</a:t>
                      </a:r>
                      <a:r>
                        <a:rPr lang="nl-NL" sz="4400" dirty="0"/>
                        <a:t> </a:t>
                      </a:r>
                      <a:r>
                        <a:rPr lang="nl-NL" sz="4400" dirty="0" smtClean="0"/>
                        <a:t>storage</a:t>
                      </a:r>
                      <a:r>
                        <a:rPr lang="nl-NL" sz="4400" baseline="0" dirty="0" smtClean="0"/>
                        <a:t> door Dr. J.M.H. </a:t>
                      </a:r>
                      <a:r>
                        <a:rPr lang="nl-NL" sz="4400" baseline="0" dirty="0" err="1" smtClean="0"/>
                        <a:t>Huynen</a:t>
                      </a:r>
                      <a:endParaRPr lang="nl-NL" sz="4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526">
                <a:tc>
                  <a:txBody>
                    <a:bodyPr/>
                    <a:lstStyle/>
                    <a:p>
                      <a:r>
                        <a:rPr lang="nl-NL" sz="4400" dirty="0"/>
                        <a:t>20:00 </a:t>
                      </a:r>
                      <a:r>
                        <a:rPr lang="nl-NL" sz="4400" dirty="0" smtClean="0"/>
                        <a:t>u.</a:t>
                      </a:r>
                      <a:r>
                        <a:rPr lang="nl-NL" sz="4400" dirty="0"/>
                        <a:t> -  20:45 </a:t>
                      </a:r>
                      <a:r>
                        <a:rPr lang="nl-NL" sz="4400" dirty="0" smtClean="0"/>
                        <a:t>u. </a:t>
                      </a:r>
                      <a:endParaRPr lang="nl-NL" sz="4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4400" dirty="0"/>
                        <a:t>Napraten en netwerken met een hapje en een drankje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21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533"/>
    </mc:Choice>
    <mc:Fallback>
      <p:transition spd="slow" advTm="6053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853676" y="1093099"/>
            <a:ext cx="15328202" cy="1571593"/>
          </a:xfrm>
        </p:spPr>
        <p:txBody>
          <a:bodyPr/>
          <a:lstStyle/>
          <a:p>
            <a:pPr algn="ctr"/>
            <a:r>
              <a:rPr lang="nl-NL" dirty="0" smtClean="0"/>
              <a:t>KIVI-Elektrotechniek in 2018: </a:t>
            </a:r>
            <a:br>
              <a:rPr lang="nl-NL" dirty="0" smtClean="0"/>
            </a:br>
            <a:endParaRPr lang="nl-NL" sz="4000" b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smtClean="0"/>
              <a:t>Activiteiten KIVI–EL Nieuwjaarsbijeenkomst</a:t>
            </a:r>
            <a:r>
              <a:rPr lang="en-US" dirty="0"/>
              <a:t>, </a:t>
            </a:r>
            <a:r>
              <a:rPr lang="en-US" dirty="0" smtClean="0"/>
              <a:t>January </a:t>
            </a:r>
            <a:r>
              <a:rPr lang="en-US" dirty="0" smtClean="0"/>
              <a:t>22, 2019 </a:t>
            </a:r>
            <a:endParaRPr lang="nl-NL" dirty="0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AutoShape 18" descr="resource://skype_ff_extension-at-jetpack/skype_ff_extension/data/call_skype_logo.png"/>
          <p:cNvSpPr>
            <a:spLocks noChangeAspect="1" noChangeArrowheads="1"/>
          </p:cNvSpPr>
          <p:nvPr/>
        </p:nvSpPr>
        <p:spPr bwMode="auto">
          <a:xfrm>
            <a:off x="155575" y="-295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4" name="AutoShape 19" descr="resource://skype_ff_extension-at-jetpack/skype_ff_extension/data/call_skype_logo.png"/>
          <p:cNvSpPr>
            <a:spLocks noChangeAspect="1" noChangeArrowheads="1"/>
          </p:cNvSpPr>
          <p:nvPr/>
        </p:nvSpPr>
        <p:spPr bwMode="auto">
          <a:xfrm>
            <a:off x="155575" y="268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5" name="AutoShape 20" descr="resource://skype_ff_extension-at-jetpack/skype_ff_extension/data/call_skype_logo.png"/>
          <p:cNvSpPr>
            <a:spLocks noChangeAspect="1" noChangeArrowheads="1"/>
          </p:cNvSpPr>
          <p:nvPr/>
        </p:nvSpPr>
        <p:spPr bwMode="auto">
          <a:xfrm>
            <a:off x="155575" y="557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838258"/>
              </p:ext>
            </p:extLst>
          </p:nvPr>
        </p:nvGraphicFramePr>
        <p:xfrm>
          <a:off x="92365" y="54397"/>
          <a:ext cx="24123650" cy="14589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664"/>
                <a:gridCol w="2121458"/>
                <a:gridCol w="12263770"/>
                <a:gridCol w="1728192"/>
                <a:gridCol w="1182036"/>
                <a:gridCol w="1698284"/>
                <a:gridCol w="3448966"/>
                <a:gridCol w="208280"/>
              </a:tblGrid>
              <a:tr h="131720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Activiteiten in 2018 (1)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latin typeface="+mn-lt"/>
                        </a:rPr>
                        <a:t>A = Activiteit</a:t>
                      </a:r>
                      <a:br>
                        <a:rPr lang="nl-NL" sz="2800" dirty="0" smtClean="0">
                          <a:latin typeface="+mn-lt"/>
                        </a:rPr>
                      </a:br>
                      <a:r>
                        <a:rPr lang="nl-NL" sz="2800" baseline="0" dirty="0" smtClean="0">
                          <a:latin typeface="+mn-lt"/>
                        </a:rPr>
                        <a:t>K = Kennisgeving</a:t>
                      </a:r>
                    </a:p>
                    <a:p>
                      <a:r>
                        <a:rPr lang="nl-NL" sz="2800" baseline="0" dirty="0" smtClean="0">
                          <a:latin typeface="+mn-lt"/>
                        </a:rPr>
                        <a:t>P = Partner</a:t>
                      </a:r>
                      <a:endParaRPr lang="nl-NL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079913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31-jan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Engineering in Practice 1 Fontys Hogeschool (was IPD)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E - Zuid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88</a:t>
                      </a:r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Conform Fontys Eindhoven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50924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24-jan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Nieuwjaarsreceptie afd. Elektrotechniek met presentaties energie opslag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definitief sprekers VZKC /Elestor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078035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8-mrt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Future EE Professional - 25 year jubilee </a:t>
                      </a:r>
                      <a:r>
                        <a:rPr lang="en-US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2800" b="0" i="0" u="none" strike="noStrike" kern="120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E-South</a:t>
                      </a:r>
                      <a:endParaRPr lang="en-US" sz="2800" b="0" i="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E - Zuid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X</a:t>
                      </a:r>
                      <a:endParaRPr lang="nl-NL" sz="2800" b="0" i="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Uitgesteld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86129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14-apr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ALV Teylermuseum geannuleerd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X</a:t>
                      </a:r>
                      <a:endParaRPr lang="nl-NL" sz="2800" b="0" i="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vervallen</a:t>
                      </a:r>
                      <a:endParaRPr lang="nl-NL" sz="2800" b="0" i="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996201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24-apr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Stroomvoorziening met digitale spanning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X</a:t>
                      </a:r>
                      <a:endParaRPr lang="nl-NL" sz="2800" b="0" i="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vervallen</a:t>
                      </a:r>
                      <a:endParaRPr lang="nl-NL" sz="2800" b="0" i="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085717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8-mei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All Energy Day TU Delft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E - TUD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Definitief KIVI leden 30% korten</a:t>
                      </a:r>
                      <a:endParaRPr lang="nl-NL" sz="2800" b="0" i="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287195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17-mei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Congres Energy Now 2018 Storage and Convertion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E - Zuid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definitief KIVI leden 30% korting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287195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30-mei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Onze energytoekomst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E - Zuid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nl-NL" sz="2800" b="0" i="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definitief KIVI </a:t>
                      </a:r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leden</a:t>
                      </a:r>
                      <a:endParaRPr lang="nl-NL" sz="2800" b="0" i="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996201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31-mei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Privacy: what the hack (AVG)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?</a:t>
                      </a:r>
                      <a:endParaRPr lang="nl-NL" sz="2800" b="0" i="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definitief </a:t>
                      </a:r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KIVI-CI</a:t>
                      </a:r>
                      <a:r>
                        <a:rPr lang="nl-NL" sz="2800" b="0" i="0" u="none" strike="noStrike" kern="12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is </a:t>
                      </a:r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organisator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287195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08-juni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Waterstof uit de woestijn / Jubileum VZKC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EL - VZKC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+70</a:t>
                      </a:r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Definitief</a:t>
                      </a:r>
                      <a:r>
                        <a:rPr lang="nl-NL" sz="2800" b="0" i="0" u="none" strike="noStrike" kern="12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VZKC </a:t>
                      </a:r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is organisator</a:t>
                      </a:r>
                      <a:r>
                        <a:rPr lang="nl-NL" sz="2800" b="0" i="0" u="none" strike="noStrike" kern="12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10,--</a:t>
                      </a:r>
                      <a:endParaRPr lang="nl-NL" sz="2800" b="0" i="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807607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14-jun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PV(T) to collect Energy from buildings </a:t>
                      </a:r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Vertigo </a:t>
                      </a:r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netwerken Zwarte Doos TU/e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E - Zuid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definitief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94232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14-jun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Power Electronics Event 2018 </a:t>
                      </a:r>
                      <a:r>
                        <a:rPr lang="en-US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Brabant </a:t>
                      </a:r>
                      <a:r>
                        <a:rPr lang="en-US" sz="2800" b="0" i="0" u="none" strike="noStrike" kern="1200" dirty="0" err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Hallen</a:t>
                      </a:r>
                      <a:r>
                        <a:rPr lang="en-US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Den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Bosch</a:t>
                      </a:r>
                      <a:endParaRPr lang="en-US" sz="2800" b="0" i="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EL - FHI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definitief met FHI geen kosten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52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45"/>
    </mc:Choice>
    <mc:Fallback>
      <p:transition spd="slow" advTm="6504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853676" y="1093099"/>
            <a:ext cx="15328202" cy="1571593"/>
          </a:xfrm>
        </p:spPr>
        <p:txBody>
          <a:bodyPr/>
          <a:lstStyle/>
          <a:p>
            <a:pPr algn="ctr"/>
            <a:r>
              <a:rPr lang="nl-NL" dirty="0" smtClean="0"/>
              <a:t>KIVI-Elektrotechniek in 2018: </a:t>
            </a:r>
            <a:br>
              <a:rPr lang="nl-NL" dirty="0" smtClean="0"/>
            </a:br>
            <a:endParaRPr lang="nl-NL" sz="4000" b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smtClean="0"/>
              <a:t>Activiteiten KIVI–EL Nieuwjaarsbijeenkomst</a:t>
            </a:r>
            <a:r>
              <a:rPr lang="en-US" dirty="0" smtClean="0"/>
              <a:t>, </a:t>
            </a:r>
            <a:r>
              <a:rPr lang="en-US" dirty="0" err="1" smtClean="0"/>
              <a:t>j</a:t>
            </a:r>
            <a:r>
              <a:rPr lang="en-US" dirty="0" err="1" smtClean="0"/>
              <a:t>anuari</a:t>
            </a:r>
            <a:r>
              <a:rPr lang="en-US" dirty="0" smtClean="0"/>
              <a:t> </a:t>
            </a:r>
            <a:r>
              <a:rPr lang="en-US" dirty="0" smtClean="0"/>
              <a:t>22, 2019 </a:t>
            </a:r>
            <a:endParaRPr lang="nl-NL" dirty="0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AutoShape 18" descr="resource://skype_ff_extension-at-jetpack/skype_ff_extension/data/call_skype_logo.png"/>
          <p:cNvSpPr>
            <a:spLocks noChangeAspect="1" noChangeArrowheads="1"/>
          </p:cNvSpPr>
          <p:nvPr/>
        </p:nvSpPr>
        <p:spPr bwMode="auto">
          <a:xfrm>
            <a:off x="155575" y="-295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4" name="AutoShape 19" descr="resource://skype_ff_extension-at-jetpack/skype_ff_extension/data/call_skype_logo.png"/>
          <p:cNvSpPr>
            <a:spLocks noChangeAspect="1" noChangeArrowheads="1"/>
          </p:cNvSpPr>
          <p:nvPr/>
        </p:nvSpPr>
        <p:spPr bwMode="auto">
          <a:xfrm>
            <a:off x="155575" y="268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5" name="AutoShape 20" descr="resource://skype_ff_extension-at-jetpack/skype_ff_extension/data/call_skype_logo.png"/>
          <p:cNvSpPr>
            <a:spLocks noChangeAspect="1" noChangeArrowheads="1"/>
          </p:cNvSpPr>
          <p:nvPr/>
        </p:nvSpPr>
        <p:spPr bwMode="auto">
          <a:xfrm>
            <a:off x="155575" y="557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211484"/>
              </p:ext>
            </p:extLst>
          </p:nvPr>
        </p:nvGraphicFramePr>
        <p:xfrm>
          <a:off x="-13965" y="295275"/>
          <a:ext cx="24123650" cy="1440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664"/>
                <a:gridCol w="2121458"/>
                <a:gridCol w="11946949"/>
                <a:gridCol w="1373212"/>
                <a:gridCol w="1853837"/>
                <a:gridCol w="1235892"/>
                <a:gridCol w="3795116"/>
                <a:gridCol w="324522"/>
              </a:tblGrid>
              <a:tr h="151254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Vervolg Activiteiten in 2018 (2)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24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 smtClean="0">
                          <a:latin typeface="+mn-lt"/>
                        </a:rPr>
                        <a:t>A = Activiteit</a:t>
                      </a:r>
                      <a:br>
                        <a:rPr lang="nl-NL" sz="2800" dirty="0" smtClean="0">
                          <a:latin typeface="+mn-lt"/>
                        </a:rPr>
                      </a:br>
                      <a:r>
                        <a:rPr lang="nl-NL" sz="2800" dirty="0" smtClean="0">
                          <a:latin typeface="+mn-lt"/>
                        </a:rPr>
                        <a:t>P = Partner</a:t>
                      </a:r>
                    </a:p>
                    <a:p>
                      <a:pPr marL="0" marR="0" lvl="0" indent="0" algn="l" defTabSz="224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aseline="0" dirty="0" smtClean="0">
                          <a:latin typeface="+mn-lt"/>
                        </a:rPr>
                        <a:t>K = Kennisgeving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907171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nl-NL" sz="2800" u="none" strike="noStrike" kern="12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ALV afdeling Elektrotechniek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definitief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21888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nl-NL" sz="2800" u="none" strike="noStrike" kern="12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Duurzame bedrijfsvoering bij Transitie + ALV KIVI-EL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definitief met Stedin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96605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22-</a:t>
                      </a:r>
                      <a:r>
                        <a:rPr lang="nl-NL" sz="2800" u="none" strike="noStrike" kern="12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Presentaties TU/E Bachelor eindprojecten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- Zuid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definitief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74982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nl-NL" sz="2800" u="none" strike="noStrike" kern="12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 in Practice 2 Fontys Hogeschool (was IPD)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- Zuid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definitief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sep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ECOVAT duurzame warmte voor woningen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- Zuid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Definitief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0128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lang="nl-NL" sz="2800" u="none" strike="noStrike" kern="12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Masterclass 1  -  Power Quality &amp; EMC door HyTeps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EL-FHI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Vervallen</a:t>
                      </a:r>
                      <a:r>
                        <a:rPr lang="nl-NL" sz="2800" u="none" strike="noStrike" kern="12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i.v.m. te weinig aanmeldingen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4048">
                <a:tc>
                  <a:txBody>
                    <a:bodyPr/>
                    <a:lstStyle/>
                    <a:p>
                      <a:pPr algn="ctr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nl-NL" sz="2800" u="none" strike="noStrike" kern="12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okt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Storage Day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EL-FHI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FHI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46144">
                <a:tc>
                  <a:txBody>
                    <a:bodyPr/>
                    <a:lstStyle/>
                    <a:p>
                      <a:pPr algn="ctr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nl-NL" sz="2800" u="none" strike="noStrike" kern="1200" baseline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u="none" strike="noStrike" kern="120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okt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Nederlands Warmtepompen Congres 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FHI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42226">
                <a:tc>
                  <a:txBody>
                    <a:bodyPr/>
                    <a:lstStyle/>
                    <a:p>
                      <a:pPr algn="ctr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nl-NL" sz="2800" u="none" strike="noStrike" kern="1200" baseline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u="none" strike="noStrike" kern="120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Mogelijkheden </a:t>
                      </a:r>
                      <a:r>
                        <a:rPr lang="nl-NL" sz="2800" u="none" strike="noStrike" kern="12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Concentrated</a:t>
                      </a:r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Solar Power in Nederland?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- VZKC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opgave door VZKC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42118">
                <a:tc>
                  <a:txBody>
                    <a:bodyPr/>
                    <a:lstStyle/>
                    <a:p>
                      <a:pPr algn="ctr" fontAlgn="t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nl-NL" sz="2800" u="none" strike="noStrike" kern="12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 Automation &amp; </a:t>
                      </a:r>
                      <a:r>
                        <a:rPr lang="nl-NL" sz="2800" u="none" strike="noStrike" kern="12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Embeddes</a:t>
                      </a:r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Systems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- FHI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 FHI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72206">
                <a:tc>
                  <a:txBody>
                    <a:bodyPr/>
                    <a:lstStyle/>
                    <a:p>
                      <a:pPr algn="ctr" fontAlgn="t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nl-NL" sz="2800" u="none" strike="noStrike" kern="12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IT-Room Datacenters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- FHI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 FHI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56295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nl-NL" sz="2800" u="none" strike="noStrike" kern="12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Duurzaamste basisschool staat in Uden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E-Zuid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definitief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56295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20-nov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EMC-ESD Event 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- FHI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definitief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79076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11-dec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 Emmissieloos Rijden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nl-NL" sz="2800" b="0" i="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nl-NL" sz="2800" b="0" i="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definitief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12-dec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Voordracht nieuwe normen NEN 3140 Elektrische Veiligheid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b="0" i="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Definitief KIVI gratis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58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70"/>
    </mc:Choice>
    <mc:Fallback>
      <p:transition spd="slow" advTm="6067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853676" y="1093099"/>
            <a:ext cx="15328202" cy="1571593"/>
          </a:xfrm>
        </p:spPr>
        <p:txBody>
          <a:bodyPr/>
          <a:lstStyle/>
          <a:p>
            <a:pPr algn="ctr"/>
            <a:r>
              <a:rPr lang="nl-NL" dirty="0" smtClean="0"/>
              <a:t>KIVI-Elektrotechniek in 2019: </a:t>
            </a:r>
            <a:br>
              <a:rPr lang="nl-NL" dirty="0" smtClean="0"/>
            </a:br>
            <a:endParaRPr lang="nl-NL" sz="4000" b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smtClean="0"/>
              <a:t>Activiteiten KIVI–EL Nieuwjaarsbijeenkomst</a:t>
            </a:r>
            <a:r>
              <a:rPr lang="en-US" dirty="0" smtClean="0"/>
              <a:t>, </a:t>
            </a:r>
            <a:r>
              <a:rPr lang="en-US" dirty="0" smtClean="0"/>
              <a:t>January</a:t>
            </a:r>
            <a:r>
              <a:rPr lang="en-US" dirty="0" smtClean="0"/>
              <a:t> </a:t>
            </a:r>
            <a:r>
              <a:rPr lang="en-US" dirty="0" smtClean="0"/>
              <a:t>22, 2019 </a:t>
            </a:r>
            <a:endParaRPr lang="nl-NL" dirty="0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AutoShape 18" descr="resource://skype_ff_extension-at-jetpack/skype_ff_extension/data/call_skype_logo.png"/>
          <p:cNvSpPr>
            <a:spLocks noChangeAspect="1" noChangeArrowheads="1"/>
          </p:cNvSpPr>
          <p:nvPr/>
        </p:nvSpPr>
        <p:spPr bwMode="auto">
          <a:xfrm>
            <a:off x="155575" y="-295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4" name="AutoShape 19" descr="resource://skype_ff_extension-at-jetpack/skype_ff_extension/data/call_skype_logo.png"/>
          <p:cNvSpPr>
            <a:spLocks noChangeAspect="1" noChangeArrowheads="1"/>
          </p:cNvSpPr>
          <p:nvPr/>
        </p:nvSpPr>
        <p:spPr bwMode="auto">
          <a:xfrm>
            <a:off x="155575" y="268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5" name="AutoShape 20" descr="resource://skype_ff_extension-at-jetpack/skype_ff_extension/data/call_skype_logo.png"/>
          <p:cNvSpPr>
            <a:spLocks noChangeAspect="1" noChangeArrowheads="1"/>
          </p:cNvSpPr>
          <p:nvPr/>
        </p:nvSpPr>
        <p:spPr bwMode="auto">
          <a:xfrm>
            <a:off x="155575" y="557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808361"/>
              </p:ext>
            </p:extLst>
          </p:nvPr>
        </p:nvGraphicFramePr>
        <p:xfrm>
          <a:off x="0" y="0"/>
          <a:ext cx="24031284" cy="14480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446"/>
                <a:gridCol w="2508655"/>
                <a:gridCol w="11403839"/>
                <a:gridCol w="1623843"/>
                <a:gridCol w="956373"/>
                <a:gridCol w="1008112"/>
                <a:gridCol w="4556861"/>
                <a:gridCol w="232155"/>
              </a:tblGrid>
              <a:tr h="799611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Activiteiten in 2019 (1)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801124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22-jan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Nieuwjaarsbijeenkomst KIVI-EL met Lezingen verhogen energie-efficiëncy  grootschalige energie opslag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 CSP in NL? </a:t>
                      </a:r>
                      <a:r>
                        <a:rPr lang="nl-NL" sz="2800" u="none" strike="noStrike" kern="12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Dang</a:t>
                      </a:r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Nguyens </a:t>
                      </a:r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 en Blue Storage for Green Energy J.M.H. </a:t>
                      </a:r>
                      <a:r>
                        <a:rPr lang="nl-NL" sz="2800" u="none" strike="noStrike" kern="12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Huynen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 sz="2800" b="0" i="0" u="none" strike="noStrike" kern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38038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7-feb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Symposium 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“Moet </a:t>
                      </a:r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Nederland van het gas af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?”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Definitief KIVI </a:t>
                      </a:r>
                      <a:r>
                        <a:rPr lang="it-IT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25,-- </a:t>
                      </a:r>
                      <a:r>
                        <a:rPr lang="it-IT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NK</a:t>
                      </a:r>
                      <a:r>
                        <a:rPr lang="it-IT" sz="2800" u="none" strike="noStrike" kern="12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800" u="none" strike="noStrike" kern="12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35,-- Studenten 5,--</a:t>
                      </a:r>
                      <a:endParaRPr lang="it-IT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 sz="2800" b="0" i="0" u="none" strike="noStrike" kern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12-feb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Energie Storage Event 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FHI-EL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Definitief 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KIVI </a:t>
                      </a:r>
                      <a:r>
                        <a:rPr lang="nl-NL" sz="2800" u="none" strike="noStrike" kern="1200" dirty="0" err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KIVI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gratis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 sz="2800" b="0" i="0" u="none" strike="noStrike" kern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24222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9-mrt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CSP VZKC Lezing Bouw 10 CSP via </a:t>
                      </a:r>
                      <a:r>
                        <a:rPr lang="nl-NL" sz="2800" u="none" strike="noStrike" kern="12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Flagsol</a:t>
                      </a:r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door </a:t>
                      </a:r>
                      <a:r>
                        <a:rPr lang="nl-NL" sz="2800" u="none" strike="noStrike" kern="12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Chrisitiaan</a:t>
                      </a:r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Bartels </a:t>
                      </a:r>
                      <a:r>
                        <a:rPr lang="nl-NL" sz="2800" u="none" strike="noStrike" kern="12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M.Sc</a:t>
                      </a:r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VZKC-EL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2800" u="none" strike="noStrike" kern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nl-NL" sz="2800" u="none" strike="noStrike" kern="12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voorb</a:t>
                      </a:r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Sietse de Haan 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VZKC KIVI 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10,--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 sz="2800" b="0" i="0" u="none" strike="noStrike" kern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5978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13-mrt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NXP Veilig rijden (1)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- Zuid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Definitief KIVI Leden gratis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 sz="2800" b="0" i="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13533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13-mrt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Informatiesessie Ontwikkelingen in NEN3840 Hoogspanning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Def. KIVI 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10,-- </a:t>
                      </a:r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IVI/WV-er 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15,-- </a:t>
                      </a:r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Niet-KIVI 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25,-- 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 sz="2800" b="0" i="0" u="none" strike="noStrike" kern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1465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ALV KIVI-EL duurzame energie / energy storage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voorbereiding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 sz="2800" b="0" i="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10-apr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Kooy Symposium Extreme omstandigheden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DV-EL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Definitief KIVI leden gratis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 sz="2800" b="0" i="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 Philips Healthcare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- Zuid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voorbereiding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 sz="2800" b="0" i="0" u="none" strike="noStrike" kern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16-mei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Energy Day 2019: Change the Current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- TUD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KIVI leden 30% korting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 sz="2800" b="0" i="0" u="none" strike="noStrike" kern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22-mei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Congres Energy Now 2019 Storage and Convertion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- Zuid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2800" u="none" strike="noStrike" kern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KIVI leden 30% korting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 sz="2800" b="0" i="0" u="none" strike="noStrike" kern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0118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Symposium Fontys Studenten of Technische Natuurkunde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- Zuid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samenwerking met </a:t>
                      </a:r>
                      <a:r>
                        <a:rPr lang="nl-NL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Fontys </a:t>
                      </a:r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KIVI gratis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 sz="2800" b="0" i="0" u="none" strike="noStrike" kern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0118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Presentaties Bachelor Event Tue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- Zuid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280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Defintief KIVI </a:t>
                      </a:r>
                      <a:r>
                        <a:rPr lang="it-IT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gratis,</a:t>
                      </a:r>
                      <a:r>
                        <a:rPr lang="it-IT" sz="2800" u="none" strike="noStrike" kern="12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Geen </a:t>
                      </a:r>
                      <a:r>
                        <a:rPr lang="it-IT" sz="2800" u="none" strike="noStrike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KIVI </a:t>
                      </a:r>
                      <a:r>
                        <a:rPr lang="it-IT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10,--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 sz="2800" b="0" i="0" u="none" strike="noStrike" kern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0118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Werkbezoek ECOVAT next step warmte opslag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- Zuid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Definitief KIVI 5,-- Geen KIVI 15,--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 sz="2800" b="0" i="0" u="none" strike="noStrike" kern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82054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Q2-2019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Werkbezoek Johan Cruijf Arena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2800" u="none" strike="noStrike" kern="12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2800" u="none" strike="noStrike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u="none" strike="noStrike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voorbereiding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nl-NL" sz="2800" b="0" i="0" u="none" strike="noStrike" kern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74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50"/>
    </mc:Choice>
    <mc:Fallback>
      <p:transition spd="slow" advTm="6655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presentatie KIVI">
  <a:themeElements>
    <a:clrScheme name="Kivi">
      <a:dk1>
        <a:srgbClr val="002F5F"/>
      </a:dk1>
      <a:lt1>
        <a:srgbClr val="FFFFFF"/>
      </a:lt1>
      <a:dk2>
        <a:srgbClr val="FFFFF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v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presentatie KIVI</Template>
  <TotalTime>870</TotalTime>
  <Words>886</Words>
  <Application>Microsoft Office PowerPoint</Application>
  <PresentationFormat>Aangepast</PresentationFormat>
  <Paragraphs>325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Tahoma</vt:lpstr>
      <vt:lpstr>sjabloon presentatie KIVI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Stephanie Limbeek</dc:creator>
  <cp:lastModifiedBy>Paul van Moerkerken</cp:lastModifiedBy>
  <cp:revision>133</cp:revision>
  <cp:lastPrinted>2018-01-19T16:28:23Z</cp:lastPrinted>
  <dcterms:created xsi:type="dcterms:W3CDTF">2014-03-28T09:57:09Z</dcterms:created>
  <dcterms:modified xsi:type="dcterms:W3CDTF">2019-01-21T16:26:11Z</dcterms:modified>
</cp:coreProperties>
</file>